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86" r:id="rId4"/>
    <p:sldId id="258" r:id="rId5"/>
    <p:sldId id="272" r:id="rId6"/>
    <p:sldId id="260" r:id="rId7"/>
    <p:sldId id="273" r:id="rId8"/>
    <p:sldId id="274" r:id="rId9"/>
    <p:sldId id="275" r:id="rId10"/>
    <p:sldId id="276" r:id="rId11"/>
    <p:sldId id="278" r:id="rId12"/>
    <p:sldId id="279" r:id="rId13"/>
    <p:sldId id="280" r:id="rId14"/>
    <p:sldId id="281" r:id="rId15"/>
    <p:sldId id="282" r:id="rId16"/>
    <p:sldId id="283" r:id="rId17"/>
    <p:sldId id="290" r:id="rId18"/>
    <p:sldId id="292" r:id="rId19"/>
    <p:sldId id="287" r:id="rId20"/>
    <p:sldId id="288" r:id="rId21"/>
    <p:sldId id="289" r:id="rId22"/>
    <p:sldId id="291" r:id="rId23"/>
    <p:sldId id="293" r:id="rId24"/>
    <p:sldId id="284" r:id="rId25"/>
  </p:sldIdLst>
  <p:sldSz cx="9144000" cy="5143500" type="screen16x9"/>
  <p:notesSz cx="6858000" cy="9144000"/>
  <p:embeddedFontLst>
    <p:embeddedFont>
      <p:font typeface="Nunito" panose="020B060402020202020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PT Sans Narrow"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09DF5-ECE3-454B-B5F0-1B5B77108487}" v="98" dt="2020-04-29T12:56:44.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5" autoAdjust="0"/>
  </p:normalViewPr>
  <p:slideViewPr>
    <p:cSldViewPr snapToGrid="0">
      <p:cViewPr varScale="1">
        <p:scale>
          <a:sx n="76" d="100"/>
          <a:sy n="76" d="100"/>
        </p:scale>
        <p:origin x="123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Please edit to match age, developmental level etc. This can be used for engagement, session icebreaker, Joining and Enactments. Notes on how to expand FCT application are added to specific slides.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Special thanks to Jennifer Kastner of Lutheran Social Services for sending this resource.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 ready to goof off here and blow off some steam. </a:t>
            </a:r>
          </a:p>
          <a:p>
            <a:r>
              <a:rPr lang="en-US" dirty="0"/>
              <a:t>Come prepared with something to share that makes you laugh. </a:t>
            </a:r>
          </a:p>
        </p:txBody>
      </p:sp>
    </p:spTree>
    <p:extLst>
      <p:ext uri="{BB962C8B-B14F-4D97-AF65-F5344CB8AC3E}">
        <p14:creationId xmlns:p14="http://schemas.microsoft.com/office/powerpoint/2010/main" val="179067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is a very strong neurological connection between smell and memory. </a:t>
            </a:r>
          </a:p>
          <a:p>
            <a:r>
              <a:rPr lang="en-US" dirty="0"/>
              <a:t>Ask them to share what memories they associate with that smell.</a:t>
            </a:r>
          </a:p>
          <a:p>
            <a:endParaRPr lang="en-US" dirty="0"/>
          </a:p>
        </p:txBody>
      </p:sp>
    </p:spTree>
    <p:extLst>
      <p:ext uri="{BB962C8B-B14F-4D97-AF65-F5344CB8AC3E}">
        <p14:creationId xmlns:p14="http://schemas.microsoft.com/office/powerpoint/2010/main" val="95870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fun one woven in to keep the momentum</a:t>
            </a:r>
          </a:p>
        </p:txBody>
      </p:sp>
    </p:spTree>
    <p:extLst>
      <p:ext uri="{BB962C8B-B14F-4D97-AF65-F5344CB8AC3E}">
        <p14:creationId xmlns:p14="http://schemas.microsoft.com/office/powerpoint/2010/main" val="281931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What is not said may be as important as what is said. </a:t>
            </a:r>
          </a:p>
          <a:p>
            <a:pPr marL="158750" indent="0">
              <a:buNone/>
            </a:pPr>
            <a:r>
              <a:rPr lang="en-US" dirty="0"/>
              <a:t>Is the safe thing a person? Is that person in the home? Do they have access to this thing or person? </a:t>
            </a:r>
          </a:p>
          <a:p>
            <a:pPr marL="158750" indent="0">
              <a:buNone/>
            </a:pPr>
            <a:endParaRPr lang="en-US" dirty="0"/>
          </a:p>
          <a:p>
            <a:pPr marL="158750" indent="0">
              <a:buNone/>
            </a:pPr>
            <a:r>
              <a:rPr lang="en-US" dirty="0"/>
              <a:t>Questions to explore:</a:t>
            </a:r>
          </a:p>
          <a:p>
            <a:pPr marL="457200" indent="-298450"/>
            <a:r>
              <a:rPr lang="en-US" dirty="0"/>
              <a:t>What does it mean to feel safe? </a:t>
            </a:r>
          </a:p>
          <a:p>
            <a:pPr marL="457200" indent="-298450"/>
            <a:r>
              <a:rPr lang="en-US" dirty="0"/>
              <a:t>When do you feel safe? </a:t>
            </a:r>
          </a:p>
          <a:p>
            <a:pPr marL="457200" indent="-298450"/>
            <a:r>
              <a:rPr lang="en-US" dirty="0"/>
              <a:t>When do you not feel safe? </a:t>
            </a:r>
          </a:p>
          <a:p>
            <a:pPr marL="457200" indent="-298450"/>
            <a:r>
              <a:rPr lang="en-US" dirty="0"/>
              <a:t>How does _________ make you feel safer? </a:t>
            </a:r>
          </a:p>
          <a:p>
            <a:pPr marL="457200" indent="-298450"/>
            <a:r>
              <a:rPr lang="en-US" dirty="0"/>
              <a:t>Is there anything anyone can do in your family to make you feel safer? </a:t>
            </a:r>
          </a:p>
          <a:p>
            <a:pPr marL="914400" lvl="1" indent="-298450"/>
            <a:r>
              <a:rPr lang="en-US" dirty="0"/>
              <a:t>Can create an enactment based on the format offered above based on the answer here. </a:t>
            </a:r>
          </a:p>
          <a:p>
            <a:pPr marL="914400" lvl="1" indent="-298450"/>
            <a:r>
              <a:rPr lang="en-US" dirty="0"/>
              <a:t>Practice communicating this need, then invite the person identified in the session. </a:t>
            </a:r>
          </a:p>
          <a:p>
            <a:pPr marL="914400" lvl="1" indent="-298450"/>
            <a:r>
              <a:rPr lang="en-US" dirty="0"/>
              <a:t>Focus on the child reaching out and the caregiver taking hold of them</a:t>
            </a:r>
          </a:p>
          <a:p>
            <a:pPr marL="914400" lvl="1" indent="-298450"/>
            <a:r>
              <a:rPr lang="en-US" dirty="0"/>
              <a:t>Make the experience safe!</a:t>
            </a:r>
          </a:p>
        </p:txBody>
      </p:sp>
    </p:spTree>
    <p:extLst>
      <p:ext uri="{BB962C8B-B14F-4D97-AF65-F5344CB8AC3E}">
        <p14:creationId xmlns:p14="http://schemas.microsoft.com/office/powerpoint/2010/main" val="1480121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opportunity to share interest, affirmations, reward hard work etc. </a:t>
            </a:r>
          </a:p>
          <a:p>
            <a:pPr marL="158750" indent="0">
              <a:buNone/>
            </a:pPr>
            <a:endParaRPr lang="en-US" dirty="0"/>
          </a:p>
          <a:p>
            <a:pPr marL="158750" indent="0">
              <a:buNone/>
            </a:pPr>
            <a:r>
              <a:rPr lang="en-US" dirty="0"/>
              <a:t>In what other ways does hard work show up in your family? </a:t>
            </a:r>
          </a:p>
          <a:p>
            <a:pPr marL="158750" indent="0">
              <a:buNone/>
            </a:pPr>
            <a:r>
              <a:rPr lang="en-US" dirty="0"/>
              <a:t>What are some things that  you need to work a little harder at? </a:t>
            </a:r>
          </a:p>
          <a:p>
            <a:pPr marL="158750" indent="0">
              <a:buNone/>
            </a:pPr>
            <a:r>
              <a:rPr lang="en-US" dirty="0"/>
              <a:t>Can you commit to that right now? Ask your mom to join us so you can tell her.</a:t>
            </a:r>
          </a:p>
        </p:txBody>
      </p:sp>
    </p:spTree>
    <p:extLst>
      <p:ext uri="{BB962C8B-B14F-4D97-AF65-F5344CB8AC3E}">
        <p14:creationId xmlns:p14="http://schemas.microsoft.com/office/powerpoint/2010/main" val="170524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Have you told your mom/dad that they are doing a good job taking over as your teacher? </a:t>
            </a:r>
          </a:p>
          <a:p>
            <a:pPr marL="158750" indent="0">
              <a:buNone/>
            </a:pPr>
            <a:endParaRPr lang="en-US" dirty="0"/>
          </a:p>
        </p:txBody>
      </p:sp>
    </p:spTree>
    <p:extLst>
      <p:ext uri="{BB962C8B-B14F-4D97-AF65-F5344CB8AC3E}">
        <p14:creationId xmlns:p14="http://schemas.microsoft.com/office/powerpoint/2010/main" val="1104588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place to slow down. </a:t>
            </a:r>
          </a:p>
          <a:p>
            <a:pPr marL="158750" indent="0">
              <a:buNone/>
            </a:pPr>
            <a:endParaRPr lang="en-US" dirty="0"/>
          </a:p>
          <a:p>
            <a:pPr marL="158750" indent="0">
              <a:buNone/>
            </a:pPr>
            <a:r>
              <a:rPr lang="en-US" dirty="0"/>
              <a:t>Prompt them to write the person a letter or email. </a:t>
            </a:r>
          </a:p>
          <a:p>
            <a:pPr marL="158750" indent="0">
              <a:buNone/>
            </a:pPr>
            <a:endParaRPr lang="en-US" dirty="0"/>
          </a:p>
          <a:p>
            <a:pPr marL="158750" indent="0">
              <a:buNone/>
            </a:pPr>
            <a:r>
              <a:rPr lang="en-US" dirty="0"/>
              <a:t>Who do you think misses you? Why? What are all the reasons someone might miss you? </a:t>
            </a:r>
          </a:p>
          <a:p>
            <a:pPr marL="158750" indent="0">
              <a:buNone/>
            </a:pPr>
            <a:endParaRPr lang="en-US" dirty="0"/>
          </a:p>
          <a:p>
            <a:pPr marL="158750" indent="0">
              <a:buNone/>
            </a:pPr>
            <a:r>
              <a:rPr lang="en-US" dirty="0"/>
              <a:t>Again, if you can coach the caregiver to use these words or similar words that make sense to them you are doing enactments and family is experiencing corrective emotional experiences. </a:t>
            </a:r>
          </a:p>
        </p:txBody>
      </p:sp>
    </p:spTree>
    <p:extLst>
      <p:ext uri="{BB962C8B-B14F-4D97-AF65-F5344CB8AC3E}">
        <p14:creationId xmlns:p14="http://schemas.microsoft.com/office/powerpoint/2010/main" val="214495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Very similar to the previous. Slow down and find opportunities for enactments in the moment. </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42892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After using empathic reflections to demonstrate encourage the person to take responsibility for their role in the problem. </a:t>
            </a:r>
          </a:p>
          <a:p>
            <a:pPr marL="158750" indent="0">
              <a:buNone/>
            </a:pPr>
            <a:endParaRPr lang="en-US" dirty="0"/>
          </a:p>
          <a:p>
            <a:pPr marL="158750" indent="0">
              <a:buNone/>
            </a:pPr>
            <a:r>
              <a:rPr lang="en-US" dirty="0"/>
              <a:t>Use Reversals, Reframe, and creating ownership to remove the problem from an individual and make it an interactional issue.</a:t>
            </a:r>
          </a:p>
        </p:txBody>
      </p:sp>
    </p:spTree>
    <p:extLst>
      <p:ext uri="{BB962C8B-B14F-4D97-AF65-F5344CB8AC3E}">
        <p14:creationId xmlns:p14="http://schemas.microsoft.com/office/powerpoint/2010/main" val="633841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Do you think that people understand your uniqueness? </a:t>
            </a:r>
          </a:p>
          <a:p>
            <a:pPr marL="158750" indent="0">
              <a:buNone/>
            </a:pPr>
            <a:endParaRPr lang="en-US" dirty="0"/>
          </a:p>
          <a:p>
            <a:pPr marL="158750" indent="0">
              <a:buNone/>
            </a:pPr>
            <a:r>
              <a:rPr lang="en-US" dirty="0"/>
              <a:t>If no, what do you want them to understand? </a:t>
            </a:r>
          </a:p>
          <a:p>
            <a:pPr marL="158750" indent="0">
              <a:buNone/>
            </a:pPr>
            <a:endParaRPr lang="en-US" dirty="0"/>
          </a:p>
          <a:p>
            <a:pPr marL="158750" indent="0">
              <a:buNone/>
            </a:pPr>
            <a:r>
              <a:rPr lang="en-US" dirty="0"/>
              <a:t>Why is important to be unique? Why is it important to go with the crowd? </a:t>
            </a:r>
          </a:p>
        </p:txBody>
      </p:sp>
    </p:spTree>
    <p:extLst>
      <p:ext uri="{BB962C8B-B14F-4D97-AF65-F5344CB8AC3E}">
        <p14:creationId xmlns:p14="http://schemas.microsoft.com/office/powerpoint/2010/main" val="147520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3870ddfcc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3870ddfc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work through the slides slow things down, be curious, ask open-ended questions and reflect, reflect, reflect! This is a simple way to practice being present and practicing what something as simple as favorite color means to the individual.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Very similar to the previous. </a:t>
            </a:r>
          </a:p>
          <a:p>
            <a:pPr marL="158750" indent="0">
              <a:buNone/>
            </a:pPr>
            <a:endParaRPr lang="en-US" dirty="0"/>
          </a:p>
          <a:p>
            <a:pPr marL="158750" indent="0">
              <a:buNone/>
            </a:pPr>
            <a:r>
              <a:rPr lang="en-US" dirty="0"/>
              <a:t>Ask them to find things that reflect the personalities of all family members. </a:t>
            </a:r>
          </a:p>
          <a:p>
            <a:pPr marL="158750" indent="0">
              <a:buNone/>
            </a:pPr>
            <a:endParaRPr lang="en-US" dirty="0"/>
          </a:p>
          <a:p>
            <a:pPr marL="158750" indent="0">
              <a:buNone/>
            </a:pPr>
            <a:r>
              <a:rPr lang="en-US" dirty="0"/>
              <a:t>This can lead directly into the Family Sculpt. See the All Interventions document in the digital library for instructions on the Family Sculpt </a:t>
            </a:r>
          </a:p>
        </p:txBody>
      </p:sp>
    </p:spTree>
    <p:extLst>
      <p:ext uri="{BB962C8B-B14F-4D97-AF65-F5344CB8AC3E}">
        <p14:creationId xmlns:p14="http://schemas.microsoft.com/office/powerpoint/2010/main" val="3512265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Keeping it light to keep the momentum.</a:t>
            </a:r>
          </a:p>
        </p:txBody>
      </p:sp>
    </p:spTree>
    <p:extLst>
      <p:ext uri="{BB962C8B-B14F-4D97-AF65-F5344CB8AC3E}">
        <p14:creationId xmlns:p14="http://schemas.microsoft.com/office/powerpoint/2010/main" val="404892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Stress balls can be made with common household ingredients. Create an enactment on making family stress balls </a:t>
            </a:r>
          </a:p>
          <a:p>
            <a:pPr lvl="1"/>
            <a:r>
              <a:rPr lang="en-US" dirty="0"/>
              <a:t>Make a plan </a:t>
            </a:r>
          </a:p>
          <a:p>
            <a:pPr lvl="1"/>
            <a:r>
              <a:rPr lang="en-US" dirty="0"/>
              <a:t>Get ingredients</a:t>
            </a:r>
          </a:p>
          <a:p>
            <a:pPr lvl="1"/>
            <a:r>
              <a:rPr lang="en-US" dirty="0"/>
              <a:t>Who will lead the activity</a:t>
            </a:r>
          </a:p>
          <a:p>
            <a:pPr lvl="1"/>
            <a:r>
              <a:rPr lang="en-US" dirty="0"/>
              <a:t>How do you introduce new ideas to the project?</a:t>
            </a:r>
          </a:p>
          <a:p>
            <a:pPr lvl="1"/>
            <a:r>
              <a:rPr lang="en-US" dirty="0"/>
              <a:t>How do you express disagreement in how you are doing the project? </a:t>
            </a:r>
          </a:p>
          <a:p>
            <a:pPr lvl="1"/>
            <a:r>
              <a:rPr lang="en-US" dirty="0"/>
              <a:t>How will you work together? </a:t>
            </a:r>
          </a:p>
        </p:txBody>
      </p:sp>
    </p:spTree>
    <p:extLst>
      <p:ext uri="{BB962C8B-B14F-4D97-AF65-F5344CB8AC3E}">
        <p14:creationId xmlns:p14="http://schemas.microsoft.com/office/powerpoint/2010/main" val="388733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Does your family know that you think/feel that way? </a:t>
            </a:r>
          </a:p>
          <a:p>
            <a:pPr marL="158750" indent="0">
              <a:buNone/>
            </a:pPr>
            <a:endParaRPr lang="en-US" dirty="0"/>
          </a:p>
          <a:p>
            <a:pPr marL="158750" indent="0">
              <a:buNone/>
            </a:pPr>
            <a:r>
              <a:rPr lang="en-US" dirty="0"/>
              <a:t>Can you find the courage to tell them? I can help…we can practice until is sounds right. </a:t>
            </a:r>
          </a:p>
          <a:p>
            <a:pPr marL="158750" indent="0">
              <a:buNone/>
            </a:pPr>
            <a:endParaRPr lang="en-US" dirty="0"/>
          </a:p>
          <a:p>
            <a:pPr marL="158750" indent="0">
              <a:buNone/>
            </a:pPr>
            <a:r>
              <a:rPr lang="en-US" dirty="0"/>
              <a:t>Prep caregiver to hear and receive the message without getting angry or defensive. </a:t>
            </a:r>
          </a:p>
          <a:p>
            <a:pPr marL="158750" indent="0">
              <a:buNone/>
            </a:pPr>
            <a:endParaRPr lang="en-US" dirty="0"/>
          </a:p>
          <a:p>
            <a:pPr marL="158750" indent="0">
              <a:buNone/>
            </a:pPr>
            <a:r>
              <a:rPr lang="en-US" dirty="0"/>
              <a:t>Use the Alter Ego to slow down the interaction and get to the underlying issue. </a:t>
            </a:r>
          </a:p>
        </p:txBody>
      </p:sp>
    </p:spTree>
    <p:extLst>
      <p:ext uri="{BB962C8B-B14F-4D97-AF65-F5344CB8AC3E}">
        <p14:creationId xmlns:p14="http://schemas.microsoft.com/office/powerpoint/2010/main" val="101461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3870ddfcc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3870ddfc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100" b="0" i="0" u="none" strike="noStrike" cap="none" dirty="0">
                <a:solidFill>
                  <a:srgbClr val="000000"/>
                </a:solidFill>
                <a:effectLst/>
                <a:latin typeface="Arial"/>
                <a:ea typeface="Arial"/>
                <a:cs typeface="Arial"/>
                <a:sym typeface="Arial"/>
              </a:rPr>
              <a:t>How to use one Scavenger item as an Enactment:</a:t>
            </a:r>
          </a:p>
          <a:p>
            <a:pPr lvl="0"/>
            <a:r>
              <a:rPr lang="en-US" sz="1100" b="0" i="0" u="none" strike="noStrike" cap="none" dirty="0">
                <a:solidFill>
                  <a:srgbClr val="000000"/>
                </a:solidFill>
                <a:effectLst/>
                <a:latin typeface="Arial"/>
                <a:ea typeface="Arial"/>
                <a:cs typeface="Arial"/>
                <a:sym typeface="Arial"/>
              </a:rPr>
              <a:t>Client searches for item and brings it back to the computer</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Clinician: Reflect, affirm etc. Follow-up prompts/questions: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Are you able to get _____________ when you need it?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When do you need comfort?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Let’s practice that so you feel confident next time _________ happens.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Does _______ know that this helps you? Let practice telling ______ that you have an awesome idea on how to feel better when things get tough.</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Practice with the child telling their caregiver about what gives her them comfort and why.</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Work with the caregiver 1:1 to accept the message in a way to creates a corrective emotional experience.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Set up an enactment where the child talks to the caregiver about what makes him/her feel comfort. </a:t>
            </a:r>
            <a:endParaRPr lang="en-US" sz="14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Your focus here will be dependent on the AFF. For example, if the AFF is Affective Responsiveness focus on how warmth and support is expressed by the caregiver and received by the child. </a:t>
            </a:r>
            <a:endParaRPr lang="en-US" sz="14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Follow the enactment check off on how to process the enactment, work through the 3 commitments etc.  </a:t>
            </a:r>
            <a:endParaRPr lang="en-US" sz="14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7955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3870ddfcc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3870ddfcc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opportunity to teach caregivers how to “catch the good.”</a:t>
            </a:r>
          </a:p>
          <a:p>
            <a:pPr marL="0" lvl="0" indent="0" algn="l" rtl="0">
              <a:spcBef>
                <a:spcPts val="0"/>
              </a:spcBef>
              <a:spcAft>
                <a:spcPts val="0"/>
              </a:spcAft>
              <a:buNone/>
            </a:pPr>
            <a:endParaRPr lang="en-US" dirty="0"/>
          </a:p>
          <a:p>
            <a:pPr lvl="0"/>
            <a:r>
              <a:rPr lang="en-US" sz="1100" b="0" i="0" u="none" strike="noStrike" cap="none" dirty="0">
                <a:solidFill>
                  <a:srgbClr val="000000"/>
                </a:solidFill>
                <a:effectLst/>
                <a:latin typeface="Arial"/>
                <a:ea typeface="Arial"/>
                <a:cs typeface="Arial"/>
                <a:sym typeface="Arial"/>
              </a:rPr>
              <a:t>Put the caregiver in the driver’s seat. The more that the excitement, affirmations, exploration and attention is coming from the caregivers the more we are helping the family practice, create corrective emotional experiences and internalize the change. </a:t>
            </a:r>
          </a:p>
          <a:p>
            <a:pPr lvl="0"/>
            <a:r>
              <a:rPr lang="en-US" sz="1100" b="0" i="0" u="none" strike="noStrike" cap="none" dirty="0">
                <a:solidFill>
                  <a:srgbClr val="000000"/>
                </a:solidFill>
                <a:effectLst/>
                <a:latin typeface="Arial"/>
                <a:ea typeface="Arial"/>
                <a:cs typeface="Arial"/>
                <a:sym typeface="Arial"/>
              </a:rPr>
              <a:t>Remember, the caregiver may not know how to show pride, approval or encouragement. Or, there may be an emotional block that needs to be worked through. </a:t>
            </a:r>
          </a:p>
          <a:p>
            <a:pPr lvl="0"/>
            <a:r>
              <a:rPr lang="en-US" sz="1100" b="0" i="0" u="none" strike="noStrike" cap="none" dirty="0">
                <a:solidFill>
                  <a:srgbClr val="000000"/>
                </a:solidFill>
                <a:effectLst/>
                <a:latin typeface="Arial"/>
                <a:ea typeface="Arial"/>
                <a:cs typeface="Arial"/>
                <a:sym typeface="Arial"/>
              </a:rPr>
              <a:t>Schedule a session with the caregivers and coach them on how to receive this kind of message. Practice the words to use and find the words that make sense to the family. Then practice, practice, practice. </a:t>
            </a:r>
          </a:p>
          <a:p>
            <a:pPr lvl="0"/>
            <a:r>
              <a:rPr lang="en-US" sz="1100" b="0" i="0" u="none" strike="noStrike" cap="none" dirty="0">
                <a:solidFill>
                  <a:srgbClr val="000000"/>
                </a:solidFill>
                <a:effectLst/>
                <a:latin typeface="Arial"/>
                <a:ea typeface="Arial"/>
                <a:cs typeface="Arial"/>
                <a:sym typeface="Arial"/>
              </a:rPr>
              <a:t>Bring the child and caregiver(s) together and let then go for it! Remember to stay directive as needed but never central. </a:t>
            </a:r>
          </a:p>
          <a:p>
            <a:pPr lvl="0"/>
            <a:r>
              <a:rPr lang="en-US" sz="1100" b="0" i="0" u="none" strike="noStrike" cap="none" dirty="0">
                <a:solidFill>
                  <a:srgbClr val="000000"/>
                </a:solidFill>
                <a:effectLst/>
                <a:latin typeface="Arial"/>
                <a:ea typeface="Arial"/>
                <a:cs typeface="Arial"/>
                <a:sym typeface="Arial"/>
              </a:rPr>
              <a:t>Don’t forget to debrief how this was for the family. How was it different? Did you like it? Why or why not? Slow down here; it may be hard for the family to articulate. </a:t>
            </a:r>
          </a:p>
          <a:p>
            <a:pPr lvl="0"/>
            <a:r>
              <a:rPr lang="en-US" sz="1100" b="0" i="0" u="none" strike="noStrike" cap="none" dirty="0">
                <a:solidFill>
                  <a:srgbClr val="000000"/>
                </a:solidFill>
                <a:effectLst/>
                <a:latin typeface="Arial"/>
                <a:ea typeface="Arial"/>
                <a:cs typeface="Arial"/>
                <a:sym typeface="Arial"/>
              </a:rPr>
              <a:t>Normalize that this can be hard (even if you think it shouldn’t be.) Massive joining opportunity when we can understand how something that seems easy to us is very hard for someone else.</a:t>
            </a:r>
          </a:p>
          <a:p>
            <a:pPr lvl="0"/>
            <a:r>
              <a:rPr lang="en-US" sz="1100" b="0" i="0" u="none" strike="noStrike" cap="none">
                <a:solidFill>
                  <a:srgbClr val="000000"/>
                </a:solidFill>
                <a:effectLst/>
                <a:latin typeface="Arial"/>
                <a:ea typeface="Arial"/>
                <a:cs typeface="Arial"/>
                <a:sym typeface="Arial"/>
              </a:rPr>
              <a:t>Follow the enactment check off on how to process the enactment, work through the 3 commitments etc.</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3870ddfcc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3870ddfcc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Lighten things up periodically to keep the momentum going. It is ok to goof off a little bit. </a:t>
            </a:r>
            <a:endParaRPr dirty="0"/>
          </a:p>
        </p:txBody>
      </p:sp>
    </p:spTree>
    <p:extLst>
      <p:ext uri="{BB962C8B-B14F-4D97-AF65-F5344CB8AC3E}">
        <p14:creationId xmlns:p14="http://schemas.microsoft.com/office/powerpoint/2010/main" val="190786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3870ddfcc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3870ddfcc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prepared to unpack a lot from this one.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Prompt the caregiver to lead the family in making photo albums. This may be especially relevant given that pictures are now often stored digitally. You can make a digital photo album also.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Depending on the age, prompt the caregiver to go through old photos, share family stories, talk about  photos taken the day the child was born. This may be particularly relevant to families struggling with Affective Involvement. Going back to a time when bonds where stronger can bring up visceral feelings between family members. </a:t>
            </a:r>
          </a:p>
          <a:p>
            <a:pPr marL="0" lvl="0" indent="0" algn="l" rtl="0">
              <a:spcBef>
                <a:spcPts val="0"/>
              </a:spcBef>
              <a:spcAft>
                <a:spcPts val="0"/>
              </a:spcAft>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Ask, or better yet, practice and prompt the caregiver to ask…</a:t>
            </a:r>
          </a:p>
          <a:p>
            <a:pPr marL="457200" indent="-298450"/>
            <a:r>
              <a:rPr lang="en-US" dirty="0"/>
              <a:t>What is it about this story that you like? </a:t>
            </a:r>
          </a:p>
          <a:p>
            <a:pPr marL="457200" indent="-298450"/>
            <a:r>
              <a:rPr lang="en-US" dirty="0"/>
              <a:t>Can you relate to the characters? How? </a:t>
            </a:r>
          </a:p>
          <a:p>
            <a:pPr marL="158750" indent="0">
              <a:buNone/>
            </a:pPr>
            <a:endParaRPr lang="en-US" dirty="0"/>
          </a:p>
          <a:p>
            <a:pPr marL="158750" indent="0">
              <a:buNone/>
            </a:pPr>
            <a:r>
              <a:rPr lang="en-US" dirty="0"/>
              <a:t>Caregivers showing interest is a way to show attention. Showing attention, even to a book a kid likes can be framed as showing love. Please watch the movie Lady Bird for outstanding exploration of attention and love. It is basically a two hour reframe. </a:t>
            </a:r>
          </a:p>
        </p:txBody>
      </p:sp>
    </p:spTree>
    <p:extLst>
      <p:ext uri="{BB962C8B-B14F-4D97-AF65-F5344CB8AC3E}">
        <p14:creationId xmlns:p14="http://schemas.microsoft.com/office/powerpoint/2010/main" val="118671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 are getting into some practical skills and solutions. </a:t>
            </a:r>
          </a:p>
          <a:p>
            <a:pPr marL="158750" indent="0">
              <a:buNone/>
            </a:pPr>
            <a:r>
              <a:rPr lang="en-US" dirty="0"/>
              <a:t>This may also dovetail into reviewing Solution Cards. </a:t>
            </a:r>
          </a:p>
          <a:p>
            <a:pPr marL="158750" indent="0">
              <a:buNone/>
            </a:pPr>
            <a:r>
              <a:rPr lang="en-US" dirty="0"/>
              <a:t>Find ways to involve interaction, both within the family (being held) and maintaining social connections outside of the family via Zoom etc. </a:t>
            </a:r>
          </a:p>
          <a:p>
            <a:pPr marL="158750" indent="0">
              <a:buNone/>
            </a:pPr>
            <a:endParaRPr lang="en-US" dirty="0"/>
          </a:p>
          <a:p>
            <a:pPr marL="158750" indent="0">
              <a:buNone/>
            </a:pPr>
            <a:r>
              <a:rPr lang="en-US" dirty="0"/>
              <a:t>Remember, the best way to utilize this tool is that you run through it with the caregiver(s), define roles, practice with them and cue it up during a session with the kids. </a:t>
            </a:r>
          </a:p>
          <a:p>
            <a:pPr marL="158750" indent="0">
              <a:buNone/>
            </a:pPr>
            <a:endParaRPr lang="en-US" dirty="0"/>
          </a:p>
          <a:p>
            <a:pPr marL="158750" indent="0">
              <a:buNone/>
            </a:pPr>
            <a:r>
              <a:rPr lang="en-US" dirty="0"/>
              <a:t>Or, you can run through with the kids to get their output and then circle back with the parents so they can fulfill their role. </a:t>
            </a:r>
          </a:p>
        </p:txBody>
      </p:sp>
    </p:spTree>
    <p:extLst>
      <p:ext uri="{BB962C8B-B14F-4D97-AF65-F5344CB8AC3E}">
        <p14:creationId xmlns:p14="http://schemas.microsoft.com/office/powerpoint/2010/main" val="132930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Again, weaving in lighter hunts</a:t>
            </a:r>
          </a:p>
        </p:txBody>
      </p:sp>
    </p:spTree>
    <p:extLst>
      <p:ext uri="{BB962C8B-B14F-4D97-AF65-F5344CB8AC3E}">
        <p14:creationId xmlns:p14="http://schemas.microsoft.com/office/powerpoint/2010/main" val="36764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boingboing.net/2009/05/11/awkward-family-photo.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824000" y="1275476"/>
            <a:ext cx="5054400" cy="110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Scavenger Hunt!</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many of these things can you find at home?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r>
              <a:rPr lang="en-US" dirty="0"/>
              <a:t>…that makes you laugh.</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5000624" y="778668"/>
            <a:ext cx="3836999" cy="3695099"/>
          </a:xfrm>
          <a:prstGeom prst="rect">
            <a:avLst/>
          </a:prstGeom>
          <a:noFill/>
          <a:ln>
            <a:noFill/>
          </a:ln>
        </p:spPr>
      </p:pic>
    </p:spTree>
    <p:extLst>
      <p:ext uri="{BB962C8B-B14F-4D97-AF65-F5344CB8AC3E}">
        <p14:creationId xmlns:p14="http://schemas.microsoft.com/office/powerpoint/2010/main" val="17554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r>
              <a:rPr lang="en-US" dirty="0"/>
              <a:t>…that smells good to you.</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5000624" y="1103599"/>
            <a:ext cx="3836999" cy="3045237"/>
          </a:xfrm>
          <a:prstGeom prst="rect">
            <a:avLst/>
          </a:prstGeom>
          <a:noFill/>
          <a:ln>
            <a:noFill/>
          </a:ln>
        </p:spPr>
      </p:pic>
    </p:spTree>
    <p:extLst>
      <p:ext uri="{BB962C8B-B14F-4D97-AF65-F5344CB8AC3E}">
        <p14:creationId xmlns:p14="http://schemas.microsoft.com/office/powerpoint/2010/main" val="160715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r>
              <a:rPr lang="en-US" dirty="0"/>
              <a:t>…that you enjoy looking at.</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5000624" y="1395180"/>
            <a:ext cx="3836999" cy="2462074"/>
          </a:xfrm>
          <a:prstGeom prst="rect">
            <a:avLst/>
          </a:prstGeom>
          <a:noFill/>
          <a:ln>
            <a:noFill/>
          </a:ln>
        </p:spPr>
      </p:pic>
    </p:spTree>
    <p:extLst>
      <p:ext uri="{BB962C8B-B14F-4D97-AF65-F5344CB8AC3E}">
        <p14:creationId xmlns:p14="http://schemas.microsoft.com/office/powerpoint/2010/main" val="312037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makes you feel safe.</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5000624" y="1443724"/>
            <a:ext cx="3836999" cy="2364986"/>
          </a:xfrm>
          <a:prstGeom prst="rect">
            <a:avLst/>
          </a:prstGeom>
          <a:noFill/>
          <a:ln>
            <a:noFill/>
          </a:ln>
        </p:spPr>
      </p:pic>
    </p:spTree>
    <p:extLst>
      <p:ext uri="{BB962C8B-B14F-4D97-AF65-F5344CB8AC3E}">
        <p14:creationId xmlns:p14="http://schemas.microsoft.com/office/powerpoint/2010/main" val="144251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you made!</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939501" y="1514779"/>
            <a:ext cx="3836999" cy="2401391"/>
          </a:xfrm>
          <a:prstGeom prst="rect">
            <a:avLst/>
          </a:prstGeom>
          <a:noFill/>
          <a:ln>
            <a:noFill/>
          </a:ln>
        </p:spPr>
      </p:pic>
    </p:spTree>
    <p:extLst>
      <p:ext uri="{BB962C8B-B14F-4D97-AF65-F5344CB8AC3E}">
        <p14:creationId xmlns:p14="http://schemas.microsoft.com/office/powerpoint/2010/main" val="192368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reminds you of school.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837500" y="845836"/>
            <a:ext cx="3939000" cy="3451827"/>
          </a:xfrm>
          <a:prstGeom prst="rect">
            <a:avLst/>
          </a:prstGeom>
          <a:noFill/>
          <a:ln>
            <a:noFill/>
          </a:ln>
        </p:spPr>
      </p:pic>
    </p:spTree>
    <p:extLst>
      <p:ext uri="{BB962C8B-B14F-4D97-AF65-F5344CB8AC3E}">
        <p14:creationId xmlns:p14="http://schemas.microsoft.com/office/powerpoint/2010/main" val="212085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reminds you of someone you miss.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664869" y="1097311"/>
            <a:ext cx="4379119" cy="2948878"/>
          </a:xfrm>
          <a:prstGeom prst="rect">
            <a:avLst/>
          </a:prstGeom>
          <a:noFill/>
          <a:ln>
            <a:noFill/>
          </a:ln>
        </p:spPr>
      </p:pic>
    </p:spTree>
    <p:extLst>
      <p:ext uri="{BB962C8B-B14F-4D97-AF65-F5344CB8AC3E}">
        <p14:creationId xmlns:p14="http://schemas.microsoft.com/office/powerpoint/2010/main" val="371203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reminds you of someone you love.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664869" y="1112044"/>
            <a:ext cx="4379119" cy="2919412"/>
          </a:xfrm>
          <a:prstGeom prst="rect">
            <a:avLst/>
          </a:prstGeom>
          <a:noFill/>
          <a:ln>
            <a:noFill/>
          </a:ln>
        </p:spPr>
      </p:pic>
    </p:spTree>
    <p:extLst>
      <p:ext uri="{BB962C8B-B14F-4D97-AF65-F5344CB8AC3E}">
        <p14:creationId xmlns:p14="http://schemas.microsoft.com/office/powerpoint/2010/main" val="78198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represents a problem that you are having right now.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664869" y="1113469"/>
            <a:ext cx="4379119" cy="2916561"/>
          </a:xfrm>
          <a:prstGeom prst="rect">
            <a:avLst/>
          </a:prstGeom>
          <a:noFill/>
          <a:ln>
            <a:noFill/>
          </a:ln>
        </p:spPr>
      </p:pic>
    </p:spTree>
    <p:extLst>
      <p:ext uri="{BB962C8B-B14F-4D97-AF65-F5344CB8AC3E}">
        <p14:creationId xmlns:p14="http://schemas.microsoft.com/office/powerpoint/2010/main" val="371593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says something unique about you.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700588" y="950119"/>
            <a:ext cx="4336256" cy="3243262"/>
          </a:xfrm>
          <a:prstGeom prst="rect">
            <a:avLst/>
          </a:prstGeom>
          <a:noFill/>
          <a:ln>
            <a:noFill/>
          </a:ln>
        </p:spPr>
      </p:pic>
    </p:spTree>
    <p:extLst>
      <p:ext uri="{BB962C8B-B14F-4D97-AF65-F5344CB8AC3E}">
        <p14:creationId xmlns:p14="http://schemas.microsoft.com/office/powerpoint/2010/main" val="266842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37530" y="0"/>
            <a:ext cx="4045200" cy="1675800"/>
          </a:xfrm>
        </p:spPr>
        <p:txBody>
          <a:bodyPr spcFirstLastPara="1" wrap="square" lIns="91425" tIns="91425" rIns="91425" bIns="91425" anchor="b" anchorCtr="0">
            <a:normAutofit/>
          </a:bodyPr>
          <a:lstStyle/>
          <a:p>
            <a:pPr marL="0" lvl="0" indent="0" rtl="0">
              <a:spcBef>
                <a:spcPts val="0"/>
              </a:spcBef>
              <a:spcAft>
                <a:spcPts val="0"/>
              </a:spcAft>
              <a:buNone/>
            </a:pPr>
            <a:r>
              <a:rPr lang="en-US" dirty="0"/>
              <a:t>Find something...</a:t>
            </a:r>
          </a:p>
        </p:txBody>
      </p:sp>
      <p:sp>
        <p:nvSpPr>
          <p:cNvPr id="76" name="Subtitle 2">
            <a:extLst>
              <a:ext uri="{FF2B5EF4-FFF2-40B4-BE49-F238E27FC236}">
                <a16:creationId xmlns:a16="http://schemas.microsoft.com/office/drawing/2014/main" id="{CA46FBAC-B09F-43C6-A81A-C5A95B97C957}"/>
              </a:ext>
            </a:extLst>
          </p:cNvPr>
          <p:cNvSpPr>
            <a:spLocks noGrp="1"/>
          </p:cNvSpPr>
          <p:nvPr>
            <p:ph type="subTitle" idx="1"/>
          </p:nvPr>
        </p:nvSpPr>
        <p:spPr>
          <a:xfrm>
            <a:off x="265500" y="2726875"/>
            <a:ext cx="4045200" cy="1235100"/>
          </a:xfrm>
        </p:spPr>
        <p:txBody>
          <a:bodyPr/>
          <a:lstStyle/>
          <a:p>
            <a:r>
              <a:rPr lang="en-US" dirty="0"/>
              <a:t>…that is your favorite color</a:t>
            </a:r>
          </a:p>
        </p:txBody>
      </p:sp>
      <p:pic>
        <p:nvPicPr>
          <p:cNvPr id="4" name="Picture 3">
            <a:extLst>
              <a:ext uri="{FF2B5EF4-FFF2-40B4-BE49-F238E27FC236}">
                <a16:creationId xmlns:a16="http://schemas.microsoft.com/office/drawing/2014/main" id="{22B848E9-EFE2-4095-B71A-A9067E0458C4}"/>
              </a:ext>
            </a:extLst>
          </p:cNvPr>
          <p:cNvPicPr>
            <a:picLocks noChangeAspect="1"/>
          </p:cNvPicPr>
          <p:nvPr/>
        </p:nvPicPr>
        <p:blipFill>
          <a:blip r:embed="rId3"/>
          <a:srcRect/>
          <a:stretch/>
        </p:blipFill>
        <p:spPr>
          <a:xfrm>
            <a:off x="4833302" y="466514"/>
            <a:ext cx="4045198" cy="42689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expresses your personality.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700588" y="1352178"/>
            <a:ext cx="4336256" cy="2439144"/>
          </a:xfrm>
          <a:prstGeom prst="rect">
            <a:avLst/>
          </a:prstGeom>
          <a:noFill/>
          <a:ln>
            <a:noFill/>
          </a:ln>
        </p:spPr>
      </p:pic>
    </p:spTree>
    <p:extLst>
      <p:ext uri="{BB962C8B-B14F-4D97-AF65-F5344CB8AC3E}">
        <p14:creationId xmlns:p14="http://schemas.microsoft.com/office/powerpoint/2010/main" val="1247784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brings back a happy memory.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750594" y="1221459"/>
            <a:ext cx="4229100" cy="3010831"/>
          </a:xfrm>
          <a:prstGeom prst="rect">
            <a:avLst/>
          </a:prstGeom>
          <a:noFill/>
          <a:ln>
            <a:noFill/>
          </a:ln>
        </p:spPr>
      </p:pic>
    </p:spTree>
    <p:extLst>
      <p:ext uri="{BB962C8B-B14F-4D97-AF65-F5344CB8AC3E}">
        <p14:creationId xmlns:p14="http://schemas.microsoft.com/office/powerpoint/2010/main" val="289290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you can use when you are stressed out.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750594" y="1324835"/>
            <a:ext cx="4229100" cy="2804077"/>
          </a:xfrm>
          <a:prstGeom prst="rect">
            <a:avLst/>
          </a:prstGeom>
          <a:noFill/>
          <a:ln>
            <a:noFill/>
          </a:ln>
        </p:spPr>
      </p:pic>
    </p:spTree>
    <p:extLst>
      <p:ext uri="{BB962C8B-B14F-4D97-AF65-F5344CB8AC3E}">
        <p14:creationId xmlns:p14="http://schemas.microsoft.com/office/powerpoint/2010/main" val="399626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…that represents a problem that your family is having right now.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664869" y="1340122"/>
            <a:ext cx="4379119" cy="2463254"/>
          </a:xfrm>
          <a:prstGeom prst="rect">
            <a:avLst/>
          </a:prstGeom>
          <a:noFill/>
          <a:ln>
            <a:noFill/>
          </a:ln>
        </p:spPr>
      </p:pic>
    </p:spTree>
    <p:extLst>
      <p:ext uri="{BB962C8B-B14F-4D97-AF65-F5344CB8AC3E}">
        <p14:creationId xmlns:p14="http://schemas.microsoft.com/office/powerpoint/2010/main" val="203004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pPr marL="0" lvl="0" indent="0" algn="l">
              <a:spcAft>
                <a:spcPts val="1600"/>
              </a:spcAft>
            </a:pPr>
            <a:r>
              <a:rPr lang="en-US" sz="2400" dirty="0"/>
              <a:t>…of your choice. </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2"/>
          <a:srcRect/>
          <a:stretch/>
        </p:blipFill>
        <p:spPr>
          <a:xfrm>
            <a:off x="4888510" y="1097311"/>
            <a:ext cx="3931837" cy="2948878"/>
          </a:xfrm>
          <a:prstGeom prst="rect">
            <a:avLst/>
          </a:prstGeom>
          <a:noFill/>
          <a:ln>
            <a:noFill/>
          </a:ln>
        </p:spPr>
      </p:pic>
    </p:spTree>
    <p:extLst>
      <p:ext uri="{BB962C8B-B14F-4D97-AF65-F5344CB8AC3E}">
        <p14:creationId xmlns:p14="http://schemas.microsoft.com/office/powerpoint/2010/main" val="37333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37530" y="0"/>
            <a:ext cx="4045200" cy="1675800"/>
          </a:xfrm>
        </p:spPr>
        <p:txBody>
          <a:bodyPr spcFirstLastPara="1" wrap="square" lIns="91425" tIns="91425" rIns="91425" bIns="91425" anchor="b" anchorCtr="0">
            <a:normAutofit/>
          </a:bodyPr>
          <a:lstStyle/>
          <a:p>
            <a:pPr marL="0" lvl="0" indent="0" rtl="0">
              <a:spcBef>
                <a:spcPts val="0"/>
              </a:spcBef>
              <a:spcAft>
                <a:spcPts val="0"/>
              </a:spcAft>
              <a:buNone/>
            </a:pPr>
            <a:r>
              <a:rPr lang="en-US" dirty="0"/>
              <a:t>Find something...</a:t>
            </a:r>
          </a:p>
        </p:txBody>
      </p:sp>
      <p:sp>
        <p:nvSpPr>
          <p:cNvPr id="76" name="Subtitle 2">
            <a:extLst>
              <a:ext uri="{FF2B5EF4-FFF2-40B4-BE49-F238E27FC236}">
                <a16:creationId xmlns:a16="http://schemas.microsoft.com/office/drawing/2014/main" id="{CA46FBAC-B09F-43C6-A81A-C5A95B97C957}"/>
              </a:ext>
            </a:extLst>
          </p:cNvPr>
          <p:cNvSpPr>
            <a:spLocks noGrp="1"/>
          </p:cNvSpPr>
          <p:nvPr>
            <p:ph type="subTitle" idx="1"/>
          </p:nvPr>
        </p:nvSpPr>
        <p:spPr>
          <a:xfrm>
            <a:off x="265500" y="2726875"/>
            <a:ext cx="4045200" cy="1235100"/>
          </a:xfrm>
        </p:spPr>
        <p:txBody>
          <a:bodyPr/>
          <a:lstStyle/>
          <a:p>
            <a:r>
              <a:rPr lang="en-US" dirty="0"/>
              <a:t>…that brings you comfort</a:t>
            </a:r>
          </a:p>
        </p:txBody>
      </p:sp>
      <p:pic>
        <p:nvPicPr>
          <p:cNvPr id="4" name="Picture 3" descr="A picture containing cat, bowl, indoor, table&#10;&#10;Description automatically generated">
            <a:extLst>
              <a:ext uri="{FF2B5EF4-FFF2-40B4-BE49-F238E27FC236}">
                <a16:creationId xmlns:a16="http://schemas.microsoft.com/office/drawing/2014/main" id="{22B848E9-EFE2-4095-B71A-A9067E0458C4}"/>
              </a:ext>
            </a:extLst>
          </p:cNvPr>
          <p:cNvPicPr>
            <a:picLocks noChangeAspect="1"/>
          </p:cNvPicPr>
          <p:nvPr/>
        </p:nvPicPr>
        <p:blipFill>
          <a:blip r:embed="rId3"/>
          <a:stretch>
            <a:fillRect/>
          </a:stretch>
        </p:blipFill>
        <p:spPr>
          <a:xfrm>
            <a:off x="4833302" y="1571175"/>
            <a:ext cx="3721100" cy="2311400"/>
          </a:xfrm>
          <a:prstGeom prst="rect">
            <a:avLst/>
          </a:prstGeom>
        </p:spPr>
      </p:pic>
    </p:spTree>
    <p:extLst>
      <p:ext uri="{BB962C8B-B14F-4D97-AF65-F5344CB8AC3E}">
        <p14:creationId xmlns:p14="http://schemas.microsoft.com/office/powerpoint/2010/main" val="197613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65500" y="1039675"/>
            <a:ext cx="4045200" cy="1675800"/>
          </a:xfrm>
        </p:spPr>
        <p:txBody>
          <a:bodyPr spcFirstLastPara="1" wrap="square" lIns="91425" tIns="91425" rIns="91425" bIns="91425" anchor="b" anchorCtr="0">
            <a:normAutofit/>
          </a:bodyPr>
          <a:lstStyle/>
          <a:p>
            <a:pPr marL="0" lvl="0" indent="0" rtl="0">
              <a:spcBef>
                <a:spcPts val="0"/>
              </a:spcBef>
              <a:spcAft>
                <a:spcPts val="0"/>
              </a:spcAft>
              <a:buNone/>
            </a:pPr>
            <a:r>
              <a:rPr lang="en"/>
              <a:t>Find something...</a:t>
            </a:r>
            <a:endParaRPr lang="en-US"/>
          </a:p>
          <a:p>
            <a:pPr marL="0" lvl="0" indent="0" rtl="0">
              <a:spcBef>
                <a:spcPts val="0"/>
              </a:spcBef>
              <a:spcAft>
                <a:spcPts val="0"/>
              </a:spcAft>
              <a:buNone/>
            </a:pPr>
            <a:endParaRPr lang="en-US"/>
          </a:p>
        </p:txBody>
      </p:sp>
      <p:sp>
        <p:nvSpPr>
          <p:cNvPr id="87" name="Subtitle 2">
            <a:extLst>
              <a:ext uri="{FF2B5EF4-FFF2-40B4-BE49-F238E27FC236}">
                <a16:creationId xmlns:a16="http://schemas.microsoft.com/office/drawing/2014/main" id="{5AAAC2C5-EDA4-4AF8-AD1A-0F20AA1599D6}"/>
              </a:ext>
            </a:extLst>
          </p:cNvPr>
          <p:cNvSpPr>
            <a:spLocks noGrp="1"/>
          </p:cNvSpPr>
          <p:nvPr>
            <p:ph type="subTitle" idx="1"/>
          </p:nvPr>
        </p:nvSpPr>
        <p:spPr>
          <a:xfrm>
            <a:off x="265500" y="2726875"/>
            <a:ext cx="4045200" cy="1235100"/>
          </a:xfrm>
        </p:spPr>
        <p:txBody>
          <a:bodyPr/>
          <a:lstStyle/>
          <a:p>
            <a:r>
              <a:rPr lang="en-US" dirty="0"/>
              <a:t>…that you are proud of. </a:t>
            </a:r>
          </a:p>
        </p:txBody>
      </p:sp>
      <p:sp>
        <p:nvSpPr>
          <p:cNvPr id="82" name="Google Shape;82;p15"/>
          <p:cNvSpPr txBox="1"/>
          <p:nvPr/>
        </p:nvSpPr>
        <p:spPr>
          <a:xfrm>
            <a:off x="1552750" y="3188700"/>
            <a:ext cx="5115900" cy="14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pic>
        <p:nvPicPr>
          <p:cNvPr id="3" name="Picture 2" descr="A dog looking at the camera&#10;&#10;Description automatically generated">
            <a:extLst>
              <a:ext uri="{FF2B5EF4-FFF2-40B4-BE49-F238E27FC236}">
                <a16:creationId xmlns:a16="http://schemas.microsoft.com/office/drawing/2014/main" id="{50434B82-12C8-45EB-A7F7-495AD37CBA5F}"/>
              </a:ext>
            </a:extLst>
          </p:cNvPr>
          <p:cNvPicPr>
            <a:picLocks noChangeAspect="1"/>
          </p:cNvPicPr>
          <p:nvPr/>
        </p:nvPicPr>
        <p:blipFill>
          <a:blip r:embed="rId3"/>
          <a:stretch>
            <a:fillRect/>
          </a:stretch>
        </p:blipFill>
        <p:spPr>
          <a:xfrm>
            <a:off x="4650581" y="1237964"/>
            <a:ext cx="4414837" cy="2955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265500" y="1039675"/>
            <a:ext cx="4045200" cy="1675800"/>
          </a:xfrm>
        </p:spPr>
        <p:txBody>
          <a:bodyPr spcFirstLastPara="1" wrap="square" lIns="91425" tIns="91425" rIns="91425" bIns="91425" anchor="b" anchorCtr="0">
            <a:normAutofit/>
          </a:bodyPr>
          <a:lstStyle/>
          <a:p>
            <a:pPr marL="0" lvl="0" indent="0" rtl="0">
              <a:spcBef>
                <a:spcPts val="0"/>
              </a:spcBef>
              <a:spcAft>
                <a:spcPts val="0"/>
              </a:spcAft>
              <a:buNone/>
            </a:pPr>
            <a:r>
              <a:rPr lang="en"/>
              <a:t>Find something...</a:t>
            </a:r>
            <a:endParaRPr lang="en-US"/>
          </a:p>
          <a:p>
            <a:pPr marL="0" lvl="0" indent="0" rtl="0">
              <a:spcBef>
                <a:spcPts val="0"/>
              </a:spcBef>
              <a:spcAft>
                <a:spcPts val="0"/>
              </a:spcAft>
              <a:buNone/>
            </a:pPr>
            <a:endParaRPr lang="en-US"/>
          </a:p>
        </p:txBody>
      </p:sp>
      <p:sp>
        <p:nvSpPr>
          <p:cNvPr id="87" name="Subtitle 2">
            <a:extLst>
              <a:ext uri="{FF2B5EF4-FFF2-40B4-BE49-F238E27FC236}">
                <a16:creationId xmlns:a16="http://schemas.microsoft.com/office/drawing/2014/main" id="{5AAAC2C5-EDA4-4AF8-AD1A-0F20AA1599D6}"/>
              </a:ext>
            </a:extLst>
          </p:cNvPr>
          <p:cNvSpPr>
            <a:spLocks noGrp="1"/>
          </p:cNvSpPr>
          <p:nvPr>
            <p:ph type="subTitle" idx="1"/>
          </p:nvPr>
        </p:nvSpPr>
        <p:spPr>
          <a:xfrm>
            <a:off x="265500" y="2726875"/>
            <a:ext cx="4045200" cy="1235100"/>
          </a:xfrm>
        </p:spPr>
        <p:txBody>
          <a:bodyPr/>
          <a:lstStyle/>
          <a:p>
            <a:r>
              <a:rPr lang="en-US" dirty="0"/>
              <a:t>…you like to do for fun. </a:t>
            </a:r>
          </a:p>
        </p:txBody>
      </p:sp>
      <p:sp>
        <p:nvSpPr>
          <p:cNvPr id="82" name="Google Shape;82;p15"/>
          <p:cNvSpPr txBox="1"/>
          <p:nvPr/>
        </p:nvSpPr>
        <p:spPr>
          <a:xfrm>
            <a:off x="1552750" y="3188700"/>
            <a:ext cx="5115900" cy="14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Nunito"/>
              <a:ea typeface="Nunito"/>
              <a:cs typeface="Nunito"/>
              <a:sym typeface="Nunito"/>
            </a:endParaRPr>
          </a:p>
        </p:txBody>
      </p:sp>
      <p:pic>
        <p:nvPicPr>
          <p:cNvPr id="3" name="Picture 2">
            <a:extLst>
              <a:ext uri="{FF2B5EF4-FFF2-40B4-BE49-F238E27FC236}">
                <a16:creationId xmlns:a16="http://schemas.microsoft.com/office/drawing/2014/main" id="{50434B82-12C8-45EB-A7F7-495AD37CBA5F}"/>
              </a:ext>
            </a:extLst>
          </p:cNvPr>
          <p:cNvPicPr>
            <a:picLocks noChangeAspect="1"/>
          </p:cNvPicPr>
          <p:nvPr/>
        </p:nvPicPr>
        <p:blipFill>
          <a:blip r:embed="rId3"/>
          <a:srcRect/>
          <a:stretch/>
        </p:blipFill>
        <p:spPr>
          <a:xfrm>
            <a:off x="5027897" y="779236"/>
            <a:ext cx="3585027" cy="3585027"/>
          </a:xfrm>
          <a:prstGeom prst="rect">
            <a:avLst/>
          </a:prstGeom>
        </p:spPr>
      </p:pic>
    </p:spTree>
    <p:extLst>
      <p:ext uri="{BB962C8B-B14F-4D97-AF65-F5344CB8AC3E}">
        <p14:creationId xmlns:p14="http://schemas.microsoft.com/office/powerpoint/2010/main" val="325335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11762" y="132043"/>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 something...</a:t>
            </a:r>
            <a:endParaRPr dirty="0"/>
          </a:p>
          <a:p>
            <a:pPr marL="0" lvl="0" indent="0" algn="l" rtl="0">
              <a:spcBef>
                <a:spcPts val="0"/>
              </a:spcBef>
              <a:spcAft>
                <a:spcPts val="0"/>
              </a:spcAft>
              <a:buNone/>
            </a:pPr>
            <a:endParaRPr dirty="0"/>
          </a:p>
        </p:txBody>
      </p:sp>
      <p:sp>
        <p:nvSpPr>
          <p:cNvPr id="97" name="Google Shape;97;p17"/>
          <p:cNvSpPr txBox="1">
            <a:spLocks noGrp="1"/>
          </p:cNvSpPr>
          <p:nvPr>
            <p:ph type="body" idx="1"/>
          </p:nvPr>
        </p:nvSpPr>
        <p:spPr>
          <a:xfrm>
            <a:off x="820131" y="839443"/>
            <a:ext cx="7303861" cy="148474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rgbClr val="000000"/>
                </a:solidFill>
              </a:rPr>
              <a:t>…a favorite photo or </a:t>
            </a:r>
          </a:p>
          <a:p>
            <a:pPr marL="0" lvl="0" indent="0" algn="l" rtl="0">
              <a:lnSpc>
                <a:spcPct val="100000"/>
              </a:lnSpc>
              <a:spcBef>
                <a:spcPts val="0"/>
              </a:spcBef>
              <a:spcAft>
                <a:spcPts val="0"/>
              </a:spcAft>
              <a:buNone/>
            </a:pPr>
            <a:r>
              <a:rPr lang="en" sz="3000" dirty="0">
                <a:solidFill>
                  <a:srgbClr val="000000"/>
                </a:solidFill>
              </a:rPr>
              <a:t>picture</a:t>
            </a:r>
            <a:endParaRPr sz="3000" dirty="0"/>
          </a:p>
        </p:txBody>
      </p:sp>
      <p:sp>
        <p:nvSpPr>
          <p:cNvPr id="2" name="TextBox 1">
            <a:extLst>
              <a:ext uri="{FF2B5EF4-FFF2-40B4-BE49-F238E27FC236}">
                <a16:creationId xmlns:a16="http://schemas.microsoft.com/office/drawing/2014/main" id="{649924A6-EDF9-4660-8A9A-8B81A4AA66C1}"/>
              </a:ext>
            </a:extLst>
          </p:cNvPr>
          <p:cNvSpPr txBox="1"/>
          <p:nvPr/>
        </p:nvSpPr>
        <p:spPr>
          <a:xfrm>
            <a:off x="2099963" y="5004850"/>
            <a:ext cx="2051599" cy="369332"/>
          </a:xfrm>
          <a:prstGeom prst="rect">
            <a:avLst/>
          </a:prstGeom>
          <a:noFill/>
        </p:spPr>
        <p:txBody>
          <a:bodyPr wrap="square" rtlCol="0">
            <a:spAutoFit/>
          </a:bodyPr>
          <a:lstStyle/>
          <a:p>
            <a:r>
              <a:rPr lang="en-US" sz="900">
                <a:hlinkClick r:id="rId3" tooltip="http://boingboing.net/2009/05/11/awkward-family-photo.html"/>
              </a:rPr>
              <a:t>This Photo</a:t>
            </a:r>
            <a:r>
              <a:rPr lang="en-US" sz="900"/>
              <a:t> by Unknown Author is licensed under </a:t>
            </a:r>
            <a:r>
              <a:rPr lang="en-US" sz="900">
                <a:hlinkClick r:id="rId4" tooltip="https://creativecommons.org/licenses/by-nc-sa/3.0/"/>
              </a:rPr>
              <a:t>CC BY-SA-NC</a:t>
            </a:r>
            <a:endParaRPr lang="en-US" sz="900"/>
          </a:p>
        </p:txBody>
      </p:sp>
      <p:pic>
        <p:nvPicPr>
          <p:cNvPr id="6" name="Picture 5">
            <a:extLst>
              <a:ext uri="{FF2B5EF4-FFF2-40B4-BE49-F238E27FC236}">
                <a16:creationId xmlns:a16="http://schemas.microsoft.com/office/drawing/2014/main" id="{CD76B57B-27C4-4FFA-BAB3-5AA2EB845AE4}"/>
              </a:ext>
            </a:extLst>
          </p:cNvPr>
          <p:cNvPicPr>
            <a:picLocks noChangeAspect="1"/>
          </p:cNvPicPr>
          <p:nvPr/>
        </p:nvPicPr>
        <p:blipFill>
          <a:blip r:embed="rId5"/>
          <a:srcRect/>
          <a:stretch/>
        </p:blipFill>
        <p:spPr>
          <a:xfrm>
            <a:off x="5252868" y="529045"/>
            <a:ext cx="3585027" cy="2846511"/>
          </a:xfrm>
          <a:prstGeom prst="rect">
            <a:avLst/>
          </a:prstGeom>
        </p:spPr>
      </p:pic>
      <p:pic>
        <p:nvPicPr>
          <p:cNvPr id="4" name="Picture 3">
            <a:extLst>
              <a:ext uri="{FF2B5EF4-FFF2-40B4-BE49-F238E27FC236}">
                <a16:creationId xmlns:a16="http://schemas.microsoft.com/office/drawing/2014/main" id="{7BACA0CF-208D-42F2-83EF-3E2C133E6052}"/>
              </a:ext>
            </a:extLst>
          </p:cNvPr>
          <p:cNvPicPr>
            <a:picLocks noChangeAspect="1"/>
          </p:cNvPicPr>
          <p:nvPr/>
        </p:nvPicPr>
        <p:blipFill>
          <a:blip r:embed="rId6"/>
          <a:srcRect/>
          <a:stretch/>
        </p:blipFill>
        <p:spPr>
          <a:xfrm>
            <a:off x="839819" y="2234229"/>
            <a:ext cx="1915953" cy="2571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E741-420A-49A3-9AC1-774E688C7157}"/>
              </a:ext>
            </a:extLst>
          </p:cNvPr>
          <p:cNvSpPr>
            <a:spLocks noGrp="1"/>
          </p:cNvSpPr>
          <p:nvPr>
            <p:ph type="title"/>
          </p:nvPr>
        </p:nvSpPr>
        <p:spPr/>
        <p:txBody>
          <a:bodyPr/>
          <a:lstStyle/>
          <a:p>
            <a:r>
              <a:rPr lang="en" dirty="0"/>
              <a:t>Find...</a:t>
            </a:r>
            <a:endParaRPr lang="en-US" dirty="0"/>
          </a:p>
        </p:txBody>
      </p:sp>
      <p:sp>
        <p:nvSpPr>
          <p:cNvPr id="3" name="Subtitle 2">
            <a:extLst>
              <a:ext uri="{FF2B5EF4-FFF2-40B4-BE49-F238E27FC236}">
                <a16:creationId xmlns:a16="http://schemas.microsoft.com/office/drawing/2014/main" id="{0580460F-338E-47FF-BE31-7FFF1B109AAD}"/>
              </a:ext>
            </a:extLst>
          </p:cNvPr>
          <p:cNvSpPr>
            <a:spLocks noGrp="1"/>
          </p:cNvSpPr>
          <p:nvPr>
            <p:ph type="subTitle" idx="1"/>
          </p:nvPr>
        </p:nvSpPr>
        <p:spPr/>
        <p:txBody>
          <a:bodyPr/>
          <a:lstStyle/>
          <a:p>
            <a:r>
              <a:rPr lang="en-US" dirty="0"/>
              <a:t>…a book that you love</a:t>
            </a:r>
          </a:p>
        </p:txBody>
      </p:sp>
      <p:sp>
        <p:nvSpPr>
          <p:cNvPr id="4" name="Text Placeholder 3">
            <a:extLst>
              <a:ext uri="{FF2B5EF4-FFF2-40B4-BE49-F238E27FC236}">
                <a16:creationId xmlns:a16="http://schemas.microsoft.com/office/drawing/2014/main" id="{8583CADE-66AF-4F52-905D-B09DC79097DB}"/>
              </a:ext>
            </a:extLst>
          </p:cNvPr>
          <p:cNvSpPr>
            <a:spLocks noGrp="1"/>
          </p:cNvSpPr>
          <p:nvPr>
            <p:ph type="body" idx="2"/>
          </p:nvPr>
        </p:nvSpPr>
        <p:spPr/>
        <p:txBody>
          <a:bodyPr/>
          <a:lstStyle/>
          <a:p>
            <a:endParaRPr lang="en-US" dirty="0"/>
          </a:p>
        </p:txBody>
      </p:sp>
      <p:pic>
        <p:nvPicPr>
          <p:cNvPr id="5" name="Google Shape;105;p18">
            <a:extLst>
              <a:ext uri="{FF2B5EF4-FFF2-40B4-BE49-F238E27FC236}">
                <a16:creationId xmlns:a16="http://schemas.microsoft.com/office/drawing/2014/main" id="{B3B8CBC6-E5BF-4D1B-A364-5BC81BB03F63}"/>
              </a:ext>
            </a:extLst>
          </p:cNvPr>
          <p:cNvPicPr preferRelativeResize="0"/>
          <p:nvPr/>
        </p:nvPicPr>
        <p:blipFill>
          <a:blip r:embed="rId3"/>
          <a:srcRect/>
          <a:stretch/>
        </p:blipFill>
        <p:spPr>
          <a:xfrm>
            <a:off x="4888794" y="1201015"/>
            <a:ext cx="3825400" cy="2741470"/>
          </a:xfrm>
          <a:prstGeom prst="rect">
            <a:avLst/>
          </a:prstGeom>
          <a:noFill/>
          <a:ln>
            <a:noFill/>
          </a:ln>
        </p:spPr>
      </p:pic>
    </p:spTree>
    <p:extLst>
      <p:ext uri="{BB962C8B-B14F-4D97-AF65-F5344CB8AC3E}">
        <p14:creationId xmlns:p14="http://schemas.microsoft.com/office/powerpoint/2010/main" val="113966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r>
              <a:rPr lang="en-US" dirty="0"/>
              <a:t>…that helps you feel calm</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4791469" y="1313069"/>
            <a:ext cx="4133062" cy="2804812"/>
          </a:xfrm>
          <a:prstGeom prst="rect">
            <a:avLst/>
          </a:prstGeom>
          <a:noFill/>
          <a:ln>
            <a:noFill/>
          </a:ln>
        </p:spPr>
      </p:pic>
    </p:spTree>
    <p:extLst>
      <p:ext uri="{BB962C8B-B14F-4D97-AF65-F5344CB8AC3E}">
        <p14:creationId xmlns:p14="http://schemas.microsoft.com/office/powerpoint/2010/main" val="132939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F064-CF02-446D-908D-1B7F6797229A}"/>
              </a:ext>
            </a:extLst>
          </p:cNvPr>
          <p:cNvSpPr>
            <a:spLocks noGrp="1"/>
          </p:cNvSpPr>
          <p:nvPr>
            <p:ph type="title"/>
          </p:nvPr>
        </p:nvSpPr>
        <p:spPr/>
        <p:txBody>
          <a:bodyPr/>
          <a:lstStyle/>
          <a:p>
            <a:r>
              <a:rPr lang="en" dirty="0"/>
              <a:t>Find something...</a:t>
            </a:r>
            <a:endParaRPr lang="en-US" dirty="0"/>
          </a:p>
        </p:txBody>
      </p:sp>
      <p:sp>
        <p:nvSpPr>
          <p:cNvPr id="3" name="Subtitle 2">
            <a:extLst>
              <a:ext uri="{FF2B5EF4-FFF2-40B4-BE49-F238E27FC236}">
                <a16:creationId xmlns:a16="http://schemas.microsoft.com/office/drawing/2014/main" id="{123BCC72-1DA5-41E4-A218-A7EB90C8B941}"/>
              </a:ext>
            </a:extLst>
          </p:cNvPr>
          <p:cNvSpPr>
            <a:spLocks noGrp="1"/>
          </p:cNvSpPr>
          <p:nvPr>
            <p:ph type="subTitle" idx="1"/>
          </p:nvPr>
        </p:nvSpPr>
        <p:spPr/>
        <p:txBody>
          <a:bodyPr/>
          <a:lstStyle/>
          <a:p>
            <a:r>
              <a:rPr lang="en-US" dirty="0"/>
              <a:t>…that you use every morning.</a:t>
            </a:r>
          </a:p>
          <a:p>
            <a:endParaRPr lang="en-US" dirty="0"/>
          </a:p>
        </p:txBody>
      </p:sp>
      <p:sp>
        <p:nvSpPr>
          <p:cNvPr id="4" name="Text Placeholder 3">
            <a:extLst>
              <a:ext uri="{FF2B5EF4-FFF2-40B4-BE49-F238E27FC236}">
                <a16:creationId xmlns:a16="http://schemas.microsoft.com/office/drawing/2014/main" id="{33DB495D-815F-4ED2-9566-863F02C2F0CC}"/>
              </a:ext>
            </a:extLst>
          </p:cNvPr>
          <p:cNvSpPr>
            <a:spLocks noGrp="1"/>
          </p:cNvSpPr>
          <p:nvPr>
            <p:ph type="body" idx="2"/>
          </p:nvPr>
        </p:nvSpPr>
        <p:spPr/>
        <p:txBody>
          <a:bodyPr/>
          <a:lstStyle/>
          <a:p>
            <a:endParaRPr lang="en-US" dirty="0"/>
          </a:p>
        </p:txBody>
      </p:sp>
      <p:pic>
        <p:nvPicPr>
          <p:cNvPr id="5" name="Google Shape;112;p19">
            <a:extLst>
              <a:ext uri="{FF2B5EF4-FFF2-40B4-BE49-F238E27FC236}">
                <a16:creationId xmlns:a16="http://schemas.microsoft.com/office/drawing/2014/main" id="{91CC4937-8711-4296-8829-3C971362A00B}"/>
              </a:ext>
            </a:extLst>
          </p:cNvPr>
          <p:cNvPicPr preferRelativeResize="0"/>
          <p:nvPr/>
        </p:nvPicPr>
        <p:blipFill>
          <a:blip r:embed="rId3"/>
          <a:srcRect/>
          <a:stretch/>
        </p:blipFill>
        <p:spPr>
          <a:xfrm>
            <a:off x="5444192" y="1313069"/>
            <a:ext cx="2827615" cy="2804812"/>
          </a:xfrm>
          <a:prstGeom prst="rect">
            <a:avLst/>
          </a:prstGeom>
          <a:noFill/>
          <a:ln>
            <a:noFill/>
          </a:ln>
        </p:spPr>
      </p:pic>
    </p:spTree>
    <p:extLst>
      <p:ext uri="{BB962C8B-B14F-4D97-AF65-F5344CB8AC3E}">
        <p14:creationId xmlns:p14="http://schemas.microsoft.com/office/powerpoint/2010/main" val="2595714412"/>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1735</Words>
  <Application>Microsoft Office PowerPoint</Application>
  <PresentationFormat>On-screen Show (16:9)</PresentationFormat>
  <Paragraphs>154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Open Sans</vt:lpstr>
      <vt:lpstr>Nunito</vt:lpstr>
      <vt:lpstr>Arial</vt:lpstr>
      <vt:lpstr>PT Sans Narrow</vt:lpstr>
      <vt:lpstr>Tropic</vt:lpstr>
      <vt:lpstr>Scavenger Hunt!</vt:lpstr>
      <vt:lpstr>Find something...</vt:lpstr>
      <vt:lpstr>Find something...</vt:lpstr>
      <vt:lpstr>Find something... </vt:lpstr>
      <vt:lpstr>Find something... </vt:lpstr>
      <vt:lpstr>Find something... </vt:lpstr>
      <vt:lpstr>Find...</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lpstr>Find something...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dc:title>
  <dc:creator>Jon McDuffie</dc:creator>
  <cp:lastModifiedBy>Tim Wood</cp:lastModifiedBy>
  <cp:revision>6</cp:revision>
  <dcterms:created xsi:type="dcterms:W3CDTF">2020-04-28T14:13:03Z</dcterms:created>
  <dcterms:modified xsi:type="dcterms:W3CDTF">2020-05-01T19:39:25Z</dcterms:modified>
</cp:coreProperties>
</file>